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1338" y="84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06389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941" y="-2133600"/>
            <a:ext cx="24701593" cy="16560067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Ανάπτυξη Ορεινών Περιοχών"/>
          <p:cNvSpPr txBox="1">
            <a:spLocks noGrp="1"/>
          </p:cNvSpPr>
          <p:nvPr>
            <p:ph type="ctrTitle"/>
          </p:nvPr>
        </p:nvSpPr>
        <p:spPr>
          <a:xfrm>
            <a:off x="1176544" y="1740774"/>
            <a:ext cx="19380473" cy="19345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9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Ανάπτυξη Ορεινών Περιοχών</a:t>
            </a:r>
          </a:p>
        </p:txBody>
      </p:sp>
      <p:sp>
        <p:nvSpPr>
          <p:cNvPr id="121" name="ΚΥΠΡΙΑΚΗ ΔΗΜΟΚΡΑΤΙΑ / ΠΝΕΥΜΑΤΙΚΑ ΔΙΚΑΙΩΜΑΤΑ 2021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2021</a:t>
            </a:r>
          </a:p>
        </p:txBody>
      </p:sp>
      <p:sp>
        <p:nvSpPr>
          <p:cNvPr id="122" name="ΥΠΟΥΡΓΕΙΟ ΕΣΩΤΕΡΙΚΩΝ"/>
          <p:cNvSpPr txBox="1"/>
          <p:nvPr/>
        </p:nvSpPr>
        <p:spPr>
          <a:xfrm>
            <a:off x="12459230" y="10722463"/>
            <a:ext cx="9605671" cy="61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ΥΠΟΥΡΓ</a:t>
            </a:r>
            <a:r>
              <a:rPr lang="el-GR" dirty="0"/>
              <a:t>ΕΙΟ  </a:t>
            </a:r>
            <a:r>
              <a:rPr dirty="0"/>
              <a:t> ΕΣΩΤΕΡΙΚΩΝ</a:t>
            </a:r>
          </a:p>
        </p:txBody>
      </p:sp>
      <p:sp>
        <p:nvSpPr>
          <p:cNvPr id="123" name="Σχέδια που Εφαρμόζονται σε Ορεινές Περιοχές"/>
          <p:cNvSpPr txBox="1"/>
          <p:nvPr/>
        </p:nvSpPr>
        <p:spPr>
          <a:xfrm>
            <a:off x="2073885" y="4323714"/>
            <a:ext cx="17215568" cy="1075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28600">
              <a:lnSpc>
                <a:spcPct val="150000"/>
              </a:lnSpc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Σχέδια που Εφαρμόζονται σε Ορεινές Περιοχές</a:t>
            </a:r>
          </a:p>
        </p:txBody>
      </p:sp>
      <p:sp>
        <p:nvSpPr>
          <p:cNvPr id="124" name="Rectangle"/>
          <p:cNvSpPr/>
          <p:nvPr/>
        </p:nvSpPr>
        <p:spPr>
          <a:xfrm>
            <a:off x="1270000" y="4457700"/>
            <a:ext cx="246509" cy="711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Rectangle"/>
          <p:cNvSpPr/>
          <p:nvPr/>
        </p:nvSpPr>
        <p:spPr>
          <a:xfrm>
            <a:off x="1270000" y="5754596"/>
            <a:ext cx="246509" cy="711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6" name="Έργα που Υλοποιούνται στις Κοινότητες Τροόδους"/>
          <p:cNvSpPr txBox="1"/>
          <p:nvPr/>
        </p:nvSpPr>
        <p:spPr>
          <a:xfrm>
            <a:off x="2073885" y="5645136"/>
            <a:ext cx="19029386" cy="1075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28600">
              <a:lnSpc>
                <a:spcPct val="150000"/>
              </a:lnSpc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t>Έργα που Υλοποιούνται στις Κοινότητες Τροόδους </a:t>
            </a:r>
          </a:p>
        </p:txBody>
      </p:sp>
      <p:sp>
        <p:nvSpPr>
          <p:cNvPr id="127" name="Δημοσιογραφική Διάσκεψη"/>
          <p:cNvSpPr txBox="1"/>
          <p:nvPr/>
        </p:nvSpPr>
        <p:spPr>
          <a:xfrm>
            <a:off x="1166976" y="8883636"/>
            <a:ext cx="8074545" cy="1075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28600"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000" b="0" dirty="0"/>
              <a:t>Δημοσιογραφική Διάσκεψη</a:t>
            </a:r>
            <a:r>
              <a:rPr dirty="0"/>
              <a:t> </a:t>
            </a:r>
          </a:p>
        </p:txBody>
      </p:sp>
      <p:sp>
        <p:nvSpPr>
          <p:cNvPr id="128" name="Λευκωσία, 2 Απριλίου 2021"/>
          <p:cNvSpPr txBox="1"/>
          <p:nvPr/>
        </p:nvSpPr>
        <p:spPr>
          <a:xfrm>
            <a:off x="1166976" y="10064736"/>
            <a:ext cx="8074545" cy="1075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28600">
              <a:lnSpc>
                <a:spcPct val="150000"/>
              </a:lnSpc>
              <a:defRPr sz="4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t>Λευκωσία, 2 Απριλίου 2021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7" y="-2035134"/>
            <a:ext cx="27299566" cy="1647177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Ευχαριστούμε"/>
          <p:cNvSpPr txBox="1"/>
          <p:nvPr/>
        </p:nvSpPr>
        <p:spPr>
          <a:xfrm>
            <a:off x="753084" y="1914305"/>
            <a:ext cx="8937882" cy="2104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28600">
              <a:lnSpc>
                <a:spcPct val="110000"/>
              </a:lnSpc>
              <a:defRPr sz="8700">
                <a:solidFill>
                  <a:srgbClr val="5E693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Ευχαριστούμε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Land-6.jpg" descr="Land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72739" y="-59973"/>
            <a:ext cx="20759108" cy="13835946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"/>
          <p:cNvSpPr/>
          <p:nvPr/>
        </p:nvSpPr>
        <p:spPr>
          <a:xfrm>
            <a:off x="4506629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A67F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3">
            <a:alphaModFix amt="91295"/>
          </a:blip>
          <a:stretch>
            <a:fillRect/>
          </a:stretch>
        </p:blipFill>
        <p:spPr>
          <a:xfrm>
            <a:off x="5692548" y="4430628"/>
            <a:ext cx="2093837" cy="2450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3">
            <a:alphaModFix amt="91295"/>
          </a:blip>
          <a:stretch>
            <a:fillRect/>
          </a:stretch>
        </p:blipFill>
        <p:spPr>
          <a:xfrm>
            <a:off x="4930548" y="7417129"/>
            <a:ext cx="2093837" cy="2450212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"/>
          <p:cNvSpPr/>
          <p:nvPr/>
        </p:nvSpPr>
        <p:spPr>
          <a:xfrm>
            <a:off x="11186829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B48C4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5" name="Shape"/>
          <p:cNvSpPr/>
          <p:nvPr/>
        </p:nvSpPr>
        <p:spPr>
          <a:xfrm>
            <a:off x="16965330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D6A65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4">
            <a:alphaModFix amt="85509"/>
          </a:blip>
          <a:stretch>
            <a:fillRect/>
          </a:stretch>
        </p:blipFill>
        <p:spPr>
          <a:xfrm>
            <a:off x="-1122342" y="874627"/>
            <a:ext cx="16739617" cy="2450212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Ολοκληρωμένη Πολιτική"/>
          <p:cNvSpPr txBox="1"/>
          <p:nvPr/>
        </p:nvSpPr>
        <p:spPr>
          <a:xfrm>
            <a:off x="837751" y="1206563"/>
            <a:ext cx="13413441" cy="2189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28600">
              <a:lnSpc>
                <a:spcPct val="110000"/>
              </a:lnSpc>
              <a:defRPr sz="6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Ολοκληρωμένη Πολιτική</a:t>
            </a:r>
          </a:p>
        </p:txBody>
      </p:sp>
      <p:sp>
        <p:nvSpPr>
          <p:cNvPr id="138" name="«Δημιουργήσαμε ευκαιρίες παρέχοντας…"/>
          <p:cNvSpPr txBox="1"/>
          <p:nvPr/>
        </p:nvSpPr>
        <p:spPr>
          <a:xfrm>
            <a:off x="8119085" y="4430628"/>
            <a:ext cx="14713470" cy="2845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1300">
              <a:defRPr sz="5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«Δημιουργήσαμε ευκαιρίες παρέχοντας</a:t>
            </a:r>
          </a:p>
          <a:p>
            <a:pPr algn="l" defTabSz="241300">
              <a:defRPr sz="5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στεγαστική βοήθεια και επιδόματα</a:t>
            </a:r>
          </a:p>
          <a:p>
            <a:pPr algn="l" defTabSz="241300">
              <a:defRPr sz="5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σε κατοίκους ορεινών περιοχών»</a:t>
            </a:r>
          </a:p>
        </p:txBody>
      </p:sp>
      <p:sp>
        <p:nvSpPr>
          <p:cNvPr id="139" name="«Συνεχίζουμε με έργα υποδομής και σχέδια…"/>
          <p:cNvSpPr txBox="1"/>
          <p:nvPr/>
        </p:nvSpPr>
        <p:spPr>
          <a:xfrm>
            <a:off x="7357085" y="7322309"/>
            <a:ext cx="15256328" cy="418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1300">
              <a:defRPr sz="5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«Συνεχίζουμε με έργα υποδομής και σχέδια</a:t>
            </a:r>
          </a:p>
          <a:p>
            <a:pPr algn="l" defTabSz="241300">
              <a:defRPr sz="5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για ενίσχυση της επιχειρηματικότητας</a:t>
            </a:r>
          </a:p>
          <a:p>
            <a:pPr algn="l" defTabSz="241300">
              <a:defRPr sz="5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και δημιουργία θέσεων εργασίας, αξιοποιώντας</a:t>
            </a:r>
          </a:p>
          <a:p>
            <a:pPr algn="l" defTabSz="241300">
              <a:defRPr sz="5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τις προοπτικές των ορεινών μας περιοχών»</a:t>
            </a:r>
          </a:p>
        </p:txBody>
      </p:sp>
      <p:sp>
        <p:nvSpPr>
          <p:cNvPr id="140" name="Ανάπτυξης των Ορεινών Περιοχών"/>
          <p:cNvSpPr txBox="1"/>
          <p:nvPr/>
        </p:nvSpPr>
        <p:spPr>
          <a:xfrm>
            <a:off x="837751" y="2172127"/>
            <a:ext cx="13413441" cy="105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28600">
              <a:lnSpc>
                <a:spcPct val="110000"/>
              </a:lnSpc>
              <a:defRPr sz="6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Ανάπτυξης των Ορεινών Περιοχών</a:t>
            </a:r>
          </a:p>
        </p:txBody>
      </p:sp>
      <p:sp>
        <p:nvSpPr>
          <p:cNvPr id="141" name="«Επενδύουμε στον τόπο και στους ανθρώπους μας»"/>
          <p:cNvSpPr txBox="1"/>
          <p:nvPr/>
        </p:nvSpPr>
        <p:spPr>
          <a:xfrm>
            <a:off x="5850018" y="11951940"/>
            <a:ext cx="16952574" cy="1643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28600">
              <a:lnSpc>
                <a:spcPct val="110000"/>
              </a:lnSpc>
              <a:defRPr sz="5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t>«Επενδύουμε στον τόπο και στους ανθρώπους μας»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Land-1.jpg" descr="Land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726" y="-1"/>
            <a:ext cx="933030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"/>
          <p:cNvSpPr/>
          <p:nvPr/>
        </p:nvSpPr>
        <p:spPr>
          <a:xfrm>
            <a:off x="4506629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A67F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5" name="Shape"/>
          <p:cNvSpPr/>
          <p:nvPr/>
        </p:nvSpPr>
        <p:spPr>
          <a:xfrm>
            <a:off x="11186830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B48C4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6" name="Shape"/>
          <p:cNvSpPr/>
          <p:nvPr/>
        </p:nvSpPr>
        <p:spPr>
          <a:xfrm>
            <a:off x="16965330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D6A65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7" name="Image" descr="Image"/>
          <p:cNvPicPr>
            <a:picLocks noChangeAspect="1"/>
          </p:cNvPicPr>
          <p:nvPr/>
        </p:nvPicPr>
        <p:blipFill>
          <a:blip r:embed="rId3">
            <a:alphaModFix amt="85509"/>
          </a:blip>
          <a:stretch>
            <a:fillRect/>
          </a:stretch>
        </p:blipFill>
        <p:spPr>
          <a:xfrm>
            <a:off x="-1122342" y="874627"/>
            <a:ext cx="16739617" cy="2450212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Στόχοι και Στρατηγική Επιδίωξη"/>
          <p:cNvSpPr txBox="1"/>
          <p:nvPr/>
        </p:nvSpPr>
        <p:spPr>
          <a:xfrm>
            <a:off x="837751" y="1748430"/>
            <a:ext cx="12236971" cy="1111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28600">
              <a:lnSpc>
                <a:spcPct val="110000"/>
              </a:lnSpc>
              <a:defRPr sz="6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Στόχοι και Στρατηγική Επιδίωξη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948" y="4430628"/>
            <a:ext cx="1296670" cy="151736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Αναζωογόνηση και ανάπτυξη των ορεινών κοινοτήτων"/>
          <p:cNvSpPr txBox="1"/>
          <p:nvPr/>
        </p:nvSpPr>
        <p:spPr>
          <a:xfrm>
            <a:off x="8119085" y="4430628"/>
            <a:ext cx="14713470" cy="1783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/>
              <a:t>Αναζωογόνηση και ανάπτυξη των ορεινών κοινοτήτων</a:t>
            </a:r>
          </a:p>
        </p:txBody>
      </p:sp>
      <p:sp>
        <p:nvSpPr>
          <p:cNvPr id="151" name="Στρατηγική επιδίωξη η ανάπτυξη"/>
          <p:cNvSpPr txBox="1"/>
          <p:nvPr/>
        </p:nvSpPr>
        <p:spPr>
          <a:xfrm>
            <a:off x="5850018" y="11431240"/>
            <a:ext cx="11046379" cy="98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28600">
              <a:lnSpc>
                <a:spcPct val="110000"/>
              </a:lnSpc>
              <a:defRPr sz="5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t>Στρατηγική επιδίωξη η ανάπτυξη 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5734882" y="6451498"/>
            <a:ext cx="1296669" cy="151736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Βελτίωση της ποιότητας ζωής στις ορεινές…"/>
          <p:cNvSpPr txBox="1"/>
          <p:nvPr/>
        </p:nvSpPr>
        <p:spPr>
          <a:xfrm>
            <a:off x="7628018" y="6451498"/>
            <a:ext cx="14713470" cy="1783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1300">
              <a:defRPr sz="5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Βελτίωση της ποιότητας ζωής στις ορεινές</a:t>
            </a:r>
          </a:p>
          <a:p>
            <a:pPr algn="l" defTabSz="241300">
              <a:defRPr sz="5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και απομακρυσμένες περιοχές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5188782" y="8472368"/>
            <a:ext cx="1296669" cy="151736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Προσέλκυση επενδυτών, επισκεπτών…"/>
          <p:cNvSpPr txBox="1"/>
          <p:nvPr/>
        </p:nvSpPr>
        <p:spPr>
          <a:xfrm>
            <a:off x="7081918" y="8472368"/>
            <a:ext cx="15805670" cy="2845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1300">
              <a:defRPr sz="5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Προσέλκυση επενδυτών, επισκεπτών</a:t>
            </a:r>
          </a:p>
          <a:p>
            <a:pPr algn="l" defTabSz="241300">
              <a:defRPr sz="5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και νέων ανθρώπων</a:t>
            </a:r>
          </a:p>
        </p:txBody>
      </p:sp>
      <p:sp>
        <p:nvSpPr>
          <p:cNvPr id="156" name="της νέας ορεινής οικονομίας"/>
          <p:cNvSpPr txBox="1"/>
          <p:nvPr/>
        </p:nvSpPr>
        <p:spPr>
          <a:xfrm>
            <a:off x="5850018" y="12307540"/>
            <a:ext cx="11227454" cy="1205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28600">
              <a:lnSpc>
                <a:spcPct val="110000"/>
              </a:lnSpc>
              <a:defRPr sz="5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t>της νέας ορεινής οικονομίας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Land-13.jpg" descr="Land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55450" y="0"/>
            <a:ext cx="2270861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"/>
          <p:cNvSpPr/>
          <p:nvPr/>
        </p:nvSpPr>
        <p:spPr>
          <a:xfrm>
            <a:off x="4506629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A67F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0" name="Shape"/>
          <p:cNvSpPr/>
          <p:nvPr/>
        </p:nvSpPr>
        <p:spPr>
          <a:xfrm>
            <a:off x="11186830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B48C4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1" name="Shape"/>
          <p:cNvSpPr/>
          <p:nvPr/>
        </p:nvSpPr>
        <p:spPr>
          <a:xfrm>
            <a:off x="16965330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D6A65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3">
            <a:alphaModFix amt="85509"/>
          </a:blip>
          <a:stretch>
            <a:fillRect/>
          </a:stretch>
        </p:blipFill>
        <p:spPr>
          <a:xfrm>
            <a:off x="-1122342" y="874627"/>
            <a:ext cx="16739617" cy="2450212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Έργα Υποδομής και  Δράσεις…"/>
          <p:cNvSpPr txBox="1"/>
          <p:nvPr/>
        </p:nvSpPr>
        <p:spPr>
          <a:xfrm>
            <a:off x="837751" y="1220038"/>
            <a:ext cx="13790572" cy="210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28600">
              <a:defRPr sz="6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Έργα Υποδομής και  Δράσεις</a:t>
            </a:r>
          </a:p>
          <a:p>
            <a:pPr algn="l" defTabSz="228600">
              <a:defRPr sz="6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σε 113 Κοινότητες Τροόδους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034" y="5940104"/>
            <a:ext cx="1978054" cy="2314722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83 έργα και δράσεις…"/>
          <p:cNvSpPr txBox="1"/>
          <p:nvPr/>
        </p:nvSpPr>
        <p:spPr>
          <a:xfrm>
            <a:off x="9465406" y="5770210"/>
            <a:ext cx="12442551" cy="4499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1300">
              <a:defRPr sz="9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83 έργα και δράσεις</a:t>
            </a:r>
          </a:p>
          <a:p>
            <a:pPr algn="l" defTabSz="241300">
              <a:defRPr sz="9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κόστους €237εκ.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Land-9.jpg" descr="Land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97087" y="0"/>
            <a:ext cx="2217623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"/>
          <p:cNvSpPr/>
          <p:nvPr/>
        </p:nvSpPr>
        <p:spPr>
          <a:xfrm>
            <a:off x="4506629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FFF8E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3">
            <a:alphaModFix amt="85509"/>
          </a:blip>
          <a:stretch>
            <a:fillRect/>
          </a:stretch>
        </p:blipFill>
        <p:spPr>
          <a:xfrm rot="10800000">
            <a:off x="6424633" y="857694"/>
            <a:ext cx="20422614" cy="29893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83 Έργα και Δράσεις Κόστους €237εκ"/>
          <p:cNvSpPr txBox="1"/>
          <p:nvPr/>
        </p:nvSpPr>
        <p:spPr>
          <a:xfrm>
            <a:off x="8127424" y="1121897"/>
            <a:ext cx="15678671" cy="1622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28600">
              <a:defRPr sz="6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500" dirty="0"/>
              <a:t>83</a:t>
            </a:r>
            <a:r>
              <a:rPr dirty="0"/>
              <a:t> Έργα και Δράσεις Κόστους </a:t>
            </a:r>
            <a:r>
              <a:rPr sz="8500" dirty="0"/>
              <a:t>€237εκ</a:t>
            </a:r>
          </a:p>
        </p:txBody>
      </p:sp>
      <p:sp>
        <p:nvSpPr>
          <p:cNvPr id="171" name="Ολοκληρώθηκαν 24 έργα κόστους €8εκ"/>
          <p:cNvSpPr txBox="1"/>
          <p:nvPr/>
        </p:nvSpPr>
        <p:spPr>
          <a:xfrm>
            <a:off x="8089772" y="5312383"/>
            <a:ext cx="15284772" cy="1111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60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/>
              <a:t>Ολοκληρώθηκαν 24 έργα κόστους €8εκ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4">
            <a:alphaModFix amt="64735"/>
          </a:blip>
          <a:stretch>
            <a:fillRect/>
          </a:stretch>
        </p:blipFill>
        <p:spPr>
          <a:xfrm>
            <a:off x="5770368" y="4816402"/>
            <a:ext cx="1386280" cy="162222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στις 113 Κοινότητες Τροόδους"/>
          <p:cNvSpPr txBox="1"/>
          <p:nvPr/>
        </p:nvSpPr>
        <p:spPr>
          <a:xfrm>
            <a:off x="8127424" y="2403849"/>
            <a:ext cx="12236971" cy="1111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 lnSpcReduction="10000"/>
          </a:bodyPr>
          <a:lstStyle/>
          <a:p>
            <a:pPr algn="l" defTabSz="208026">
              <a:lnSpc>
                <a:spcPct val="110000"/>
              </a:lnSpc>
              <a:defRPr sz="555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στις </a:t>
            </a:r>
            <a:r>
              <a:rPr sz="7735" dirty="0"/>
              <a:t>113</a:t>
            </a:r>
            <a:r>
              <a:rPr dirty="0"/>
              <a:t> Κοινότητες Τροόδους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923" y="4816402"/>
            <a:ext cx="1386279" cy="1622226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Υλοποιούνται 49 έργα κόστους €65εκ"/>
          <p:cNvSpPr txBox="1"/>
          <p:nvPr/>
        </p:nvSpPr>
        <p:spPr>
          <a:xfrm>
            <a:off x="7602939" y="7198153"/>
            <a:ext cx="14713470" cy="882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 lnSpcReduction="10000"/>
          </a:bodyPr>
          <a:lstStyle>
            <a:lvl1pPr algn="l" defTabSz="241300">
              <a:lnSpc>
                <a:spcPct val="110000"/>
              </a:lnSpc>
              <a:defRPr sz="60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Υλοποιούνται 49 έργα κόστους €65εκ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4">
            <a:alphaModFix amt="64735"/>
          </a:blip>
          <a:stretch>
            <a:fillRect/>
          </a:stretch>
        </p:blipFill>
        <p:spPr>
          <a:xfrm>
            <a:off x="5270835" y="6702172"/>
            <a:ext cx="1386279" cy="1622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389" y="6702172"/>
            <a:ext cx="1386280" cy="162222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Προκηρύσσονται 10 έργα κόστους €164εκ…"/>
          <p:cNvSpPr txBox="1"/>
          <p:nvPr/>
        </p:nvSpPr>
        <p:spPr>
          <a:xfrm>
            <a:off x="7120339" y="9083923"/>
            <a:ext cx="15678670" cy="1864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algn="l" defTabSz="241300">
              <a:lnSpc>
                <a:spcPct val="110000"/>
              </a:lnSpc>
              <a:defRPr sz="6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Προκηρύσσονται 10 έργα κόστους €164εκ</a:t>
            </a:r>
          </a:p>
          <a:p>
            <a:pPr algn="l" defTabSz="241300">
              <a:lnSpc>
                <a:spcPct val="110000"/>
              </a:lnSpc>
              <a:defRPr sz="6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το 2021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4">
            <a:alphaModFix amt="64735"/>
          </a:blip>
          <a:stretch>
            <a:fillRect/>
          </a:stretch>
        </p:blipFill>
        <p:spPr>
          <a:xfrm>
            <a:off x="4762835" y="8587942"/>
            <a:ext cx="1386279" cy="1622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389" y="8587942"/>
            <a:ext cx="1386280" cy="1622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G_0197.jpg" descr="IMG_01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20457" y="0"/>
            <a:ext cx="18288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"/>
          <p:cNvSpPr/>
          <p:nvPr/>
        </p:nvSpPr>
        <p:spPr>
          <a:xfrm>
            <a:off x="4506629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FFF8E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3">
            <a:alphaModFix amt="85509"/>
          </a:blip>
          <a:stretch>
            <a:fillRect/>
          </a:stretch>
        </p:blipFill>
        <p:spPr>
          <a:xfrm rot="10800000">
            <a:off x="6768839" y="836441"/>
            <a:ext cx="17723468" cy="259422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Έργα Υποδομής και Δράσεις…"/>
          <p:cNvSpPr txBox="1"/>
          <p:nvPr/>
        </p:nvSpPr>
        <p:spPr>
          <a:xfrm>
            <a:off x="8653581" y="1288473"/>
            <a:ext cx="13953985" cy="210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28600">
              <a:defRPr sz="6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Έργα Υποδομής και Δράσεις</a:t>
            </a:r>
          </a:p>
          <a:p>
            <a:pPr algn="l" defTabSz="228600">
              <a:defRPr sz="6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σε 113 Κοινότητες Τροόδους</a:t>
            </a:r>
          </a:p>
        </p:txBody>
      </p:sp>
      <p:sp>
        <p:nvSpPr>
          <p:cNvPr id="186" name="Βελτίωση προσβασιμότητας &amp; οδικού δικτύου…"/>
          <p:cNvSpPr txBox="1"/>
          <p:nvPr/>
        </p:nvSpPr>
        <p:spPr>
          <a:xfrm>
            <a:off x="8550367" y="3852206"/>
            <a:ext cx="14400833" cy="151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1300">
              <a:defRPr sz="4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Βελτίωση προσβασιμότητας &amp; οδικού δικτύου</a:t>
            </a:r>
          </a:p>
          <a:p>
            <a:pPr algn="l" defTabSz="241300">
              <a:defRPr sz="4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(8 έργα κόστους €197εκ.)</a:t>
            </a:r>
          </a:p>
        </p:txBody>
      </p:sp>
      <p:sp>
        <p:nvSpPr>
          <p:cNvPr id="187" name="Έργα αναζωογόνησης &amp; υποδομής στις Κοινότητες…"/>
          <p:cNvSpPr txBox="1"/>
          <p:nvPr/>
        </p:nvSpPr>
        <p:spPr>
          <a:xfrm>
            <a:off x="8025479" y="5560026"/>
            <a:ext cx="14911643" cy="1513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1300">
              <a:defRPr sz="4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Έργα αναζωογόνησης &amp; υποδομής στις Κοινότητες</a:t>
            </a:r>
          </a:p>
          <a:p>
            <a:pPr algn="l" defTabSz="241300">
              <a:defRPr sz="4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(28 έργα κόστους €14,4εκ.)</a:t>
            </a:r>
          </a:p>
        </p:txBody>
      </p:sp>
      <p:sp>
        <p:nvSpPr>
          <p:cNvPr id="188" name="Αρδευτικά έργα και δράσεις προστασίας περιβάλλοντος…"/>
          <p:cNvSpPr txBox="1"/>
          <p:nvPr/>
        </p:nvSpPr>
        <p:spPr>
          <a:xfrm>
            <a:off x="7611405" y="7240019"/>
            <a:ext cx="15293900" cy="198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1300">
              <a:defRPr sz="4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Αρδευτικά</a:t>
            </a:r>
            <a:r>
              <a:rPr b="1" dirty="0"/>
              <a:t> </a:t>
            </a:r>
            <a:r>
              <a:rPr b="1" dirty="0" err="1"/>
              <a:t>έργ</a:t>
            </a:r>
            <a:r>
              <a:rPr b="1" dirty="0"/>
              <a:t>α και δράσεις προστασίας περιβάλλοντος</a:t>
            </a:r>
          </a:p>
          <a:p>
            <a:pPr algn="l" defTabSz="241300">
              <a:defRPr sz="4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(20 </a:t>
            </a:r>
            <a:r>
              <a:rPr b="1" dirty="0" err="1"/>
              <a:t>έργ</a:t>
            </a:r>
            <a:r>
              <a:rPr b="1" dirty="0"/>
              <a:t>α κόστους €9εκ.)</a:t>
            </a:r>
          </a:p>
        </p:txBody>
      </p:sp>
      <p:sp>
        <p:nvSpPr>
          <p:cNvPr id="189" name="Παιδεία, υγεία και κοινωνική πρόνοια (18 έργα κόστους €13εκ.)"/>
          <p:cNvSpPr txBox="1"/>
          <p:nvPr/>
        </p:nvSpPr>
        <p:spPr>
          <a:xfrm>
            <a:off x="7204806" y="8950366"/>
            <a:ext cx="15770944" cy="136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40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 dirty="0"/>
              <a:t>Πα</a:t>
            </a:r>
            <a:r>
              <a:rPr b="1" dirty="0" err="1"/>
              <a:t>ιδεί</a:t>
            </a:r>
            <a:r>
              <a:rPr b="1" dirty="0"/>
              <a:t>α, υγεία και κοινωνική πρόνοια (18 έργα κόστους €13εκ.)</a:t>
            </a:r>
          </a:p>
        </p:txBody>
      </p:sp>
      <p:sp>
        <p:nvSpPr>
          <p:cNvPr id="190" name="Παιδεία, υγεία και κοινωνική πρόνοια (18 έργα κόστους €13εκ.)"/>
          <p:cNvSpPr txBox="1"/>
          <p:nvPr/>
        </p:nvSpPr>
        <p:spPr>
          <a:xfrm>
            <a:off x="6861906" y="10224505"/>
            <a:ext cx="15770944" cy="1361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40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lang="el-GR" b="1" dirty="0"/>
              <a:t>Δράσεις Ενεργειακής Αναβάθμισης (2 δράσεις</a:t>
            </a:r>
            <a:r>
              <a:rPr b="1" dirty="0"/>
              <a:t> κόστους €3</a:t>
            </a:r>
            <a:r>
              <a:rPr lang="el-GR" b="1" dirty="0"/>
              <a:t>,2</a:t>
            </a:r>
            <a:r>
              <a:rPr b="1" dirty="0" err="1"/>
              <a:t>εκ</a:t>
            </a:r>
            <a:r>
              <a:rPr b="1" dirty="0"/>
              <a:t>.)</a:t>
            </a:r>
          </a:p>
        </p:txBody>
      </p:sp>
      <p:sp>
        <p:nvSpPr>
          <p:cNvPr id="191" name="Αναβάθμιση Πυροσβεστικών και αστυνομικών  σταθμών…"/>
          <p:cNvSpPr txBox="1"/>
          <p:nvPr/>
        </p:nvSpPr>
        <p:spPr>
          <a:xfrm>
            <a:off x="6493606" y="11312662"/>
            <a:ext cx="15770944" cy="136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1300">
              <a:defRPr sz="4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Αν</a:t>
            </a:r>
            <a:r>
              <a:rPr b="1" dirty="0"/>
              <a:t>αβάθμιση </a:t>
            </a:r>
            <a:r>
              <a:rPr lang="el-GR" b="1" dirty="0"/>
              <a:t>π</a:t>
            </a:r>
            <a:r>
              <a:rPr b="1" dirty="0" err="1"/>
              <a:t>υροσ</a:t>
            </a:r>
            <a:r>
              <a:rPr b="1" dirty="0"/>
              <a:t>βεστικών και αστυνομικών  σταθμών</a:t>
            </a:r>
          </a:p>
          <a:p>
            <a:pPr algn="l" defTabSz="241300">
              <a:defRPr sz="4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(7 </a:t>
            </a:r>
            <a:r>
              <a:rPr b="1" dirty="0" err="1"/>
              <a:t>έργ</a:t>
            </a:r>
            <a:r>
              <a:rPr b="1" dirty="0"/>
              <a:t>α κόστους €0,5εκ.)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773" y="3940102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273" y="5640860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773" y="7316219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573" y="9029677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573" y="11393463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373" y="10281420"/>
            <a:ext cx="660941" cy="773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Land-4 (1).jpg" descr="Land-4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98933" y="0"/>
            <a:ext cx="2057142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"/>
          <p:cNvSpPr/>
          <p:nvPr/>
        </p:nvSpPr>
        <p:spPr>
          <a:xfrm>
            <a:off x="4506629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FFF8E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3">
            <a:alphaModFix amt="85509"/>
          </a:blip>
          <a:stretch>
            <a:fillRect/>
          </a:stretch>
        </p:blipFill>
        <p:spPr>
          <a:xfrm rot="10800000">
            <a:off x="6768840" y="836441"/>
            <a:ext cx="17723468" cy="259422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Σχέδια Στήριξης &amp; Ενίσχυσης"/>
          <p:cNvSpPr txBox="1"/>
          <p:nvPr/>
        </p:nvSpPr>
        <p:spPr>
          <a:xfrm>
            <a:off x="8504308" y="1732973"/>
            <a:ext cx="13953984" cy="210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28600">
              <a:lnSpc>
                <a:spcPct val="110000"/>
              </a:lnSpc>
              <a:defRPr sz="6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 Σχέδια Στήριξης &amp; Ενίσχυσης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773" y="3940102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273" y="5640860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773" y="7316219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573" y="9029677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373" y="10743135"/>
            <a:ext cx="660941" cy="773434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Στεγαστικό Σχέδιο Αναζωογόνησης Ορεινών Περιοχών"/>
          <p:cNvSpPr txBox="1"/>
          <p:nvPr/>
        </p:nvSpPr>
        <p:spPr>
          <a:xfrm>
            <a:off x="8601508" y="4047436"/>
            <a:ext cx="15191941" cy="882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44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 dirty="0" err="1"/>
              <a:t>Στεγ</a:t>
            </a:r>
            <a:r>
              <a:rPr b="1" dirty="0"/>
              <a:t>αστικ</a:t>
            </a:r>
            <a:r>
              <a:rPr lang="el-GR" b="1" dirty="0"/>
              <a:t>ά</a:t>
            </a:r>
            <a:r>
              <a:rPr b="1" dirty="0"/>
              <a:t> </a:t>
            </a:r>
            <a:r>
              <a:rPr b="1" dirty="0" err="1"/>
              <a:t>Σχέδι</a:t>
            </a:r>
            <a:r>
              <a:rPr lang="el-GR" b="1" dirty="0"/>
              <a:t>α (</a:t>
            </a:r>
            <a:r>
              <a:rPr b="1" dirty="0" err="1"/>
              <a:t>Αν</a:t>
            </a:r>
            <a:r>
              <a:rPr b="1" dirty="0"/>
              <a:t>αζωογόνηση</a:t>
            </a:r>
            <a:r>
              <a:rPr lang="el-GR" b="1" dirty="0"/>
              <a:t>ς</a:t>
            </a:r>
            <a:r>
              <a:rPr b="1" dirty="0"/>
              <a:t> </a:t>
            </a:r>
            <a:r>
              <a:rPr b="1" dirty="0" err="1"/>
              <a:t>Ορεινών</a:t>
            </a:r>
            <a:r>
              <a:rPr b="1" dirty="0"/>
              <a:t> </a:t>
            </a:r>
            <a:r>
              <a:rPr b="1" dirty="0" err="1"/>
              <a:t>Περιοχών</a:t>
            </a:r>
            <a:r>
              <a:rPr lang="el-GR" b="1" dirty="0"/>
              <a:t>)</a:t>
            </a:r>
            <a:endParaRPr b="1" dirty="0"/>
          </a:p>
        </p:txBody>
      </p:sp>
      <p:sp>
        <p:nvSpPr>
          <p:cNvPr id="209" name="Επιδόματα Στήριξης Κατοίκων Ορεινών…"/>
          <p:cNvSpPr txBox="1"/>
          <p:nvPr/>
        </p:nvSpPr>
        <p:spPr>
          <a:xfrm>
            <a:off x="8271309" y="5546271"/>
            <a:ext cx="15009539" cy="1826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1300">
              <a:defRPr sz="44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Επ</a:t>
            </a:r>
            <a:r>
              <a:rPr b="1" dirty="0" err="1"/>
              <a:t>ιδόμ</a:t>
            </a:r>
            <a:r>
              <a:rPr b="1" dirty="0"/>
              <a:t>ατα Στήριξης Κατοίκων Ορεινών </a:t>
            </a:r>
          </a:p>
          <a:p>
            <a:pPr algn="l" defTabSz="241300">
              <a:defRPr sz="44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&amp; Απ</a:t>
            </a:r>
            <a:r>
              <a:rPr b="1" dirty="0" err="1"/>
              <a:t>ομ</a:t>
            </a:r>
            <a:r>
              <a:rPr b="1" dirty="0"/>
              <a:t>ακρυσμένων Περιοχών</a:t>
            </a:r>
          </a:p>
        </p:txBody>
      </p:sp>
      <p:sp>
        <p:nvSpPr>
          <p:cNvPr id="210" name="Επενδυτικό Σχέδιο για στήριξη  γεωργικού…"/>
          <p:cNvSpPr txBox="1"/>
          <p:nvPr/>
        </p:nvSpPr>
        <p:spPr>
          <a:xfrm>
            <a:off x="7809875" y="7222608"/>
            <a:ext cx="15009539" cy="1826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1300">
              <a:defRPr sz="44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Επ</a:t>
            </a:r>
            <a:r>
              <a:rPr b="1" dirty="0" err="1"/>
              <a:t>ενδυτικό</a:t>
            </a:r>
            <a:r>
              <a:rPr b="1" dirty="0"/>
              <a:t> </a:t>
            </a:r>
            <a:r>
              <a:rPr b="1" dirty="0" err="1"/>
              <a:t>Σχέδιο</a:t>
            </a:r>
            <a:r>
              <a:rPr b="1" dirty="0"/>
              <a:t> </a:t>
            </a:r>
            <a:r>
              <a:rPr b="1" dirty="0" err="1"/>
              <a:t>γι</a:t>
            </a:r>
            <a:r>
              <a:rPr b="1" dirty="0"/>
              <a:t>α </a:t>
            </a:r>
            <a:r>
              <a:rPr lang="el-GR" b="1" dirty="0"/>
              <a:t>Σ</a:t>
            </a:r>
            <a:r>
              <a:rPr b="1" dirty="0" err="1"/>
              <a:t>τήριξη</a:t>
            </a:r>
            <a:r>
              <a:rPr b="1" dirty="0"/>
              <a:t>  </a:t>
            </a:r>
            <a:r>
              <a:rPr lang="el-GR" b="1" dirty="0"/>
              <a:t>Γ</a:t>
            </a:r>
            <a:r>
              <a:rPr b="1" dirty="0" err="1"/>
              <a:t>εωργικού</a:t>
            </a:r>
            <a:endParaRPr b="1" dirty="0"/>
          </a:p>
          <a:p>
            <a:pPr algn="l" defTabSz="241300">
              <a:defRPr sz="44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&amp; </a:t>
            </a:r>
            <a:r>
              <a:rPr lang="el-GR" b="1" dirty="0"/>
              <a:t>Κ</a:t>
            </a:r>
            <a:r>
              <a:rPr b="1" dirty="0" err="1"/>
              <a:t>τηνοτροφικού</a:t>
            </a:r>
            <a:r>
              <a:rPr b="1" dirty="0"/>
              <a:t> </a:t>
            </a:r>
            <a:r>
              <a:rPr lang="el-GR" b="1" dirty="0"/>
              <a:t>Τ</a:t>
            </a:r>
            <a:r>
              <a:rPr b="1" dirty="0" err="1"/>
              <a:t>ομέ</a:t>
            </a:r>
            <a:r>
              <a:rPr b="1" dirty="0"/>
              <a:t>α</a:t>
            </a:r>
          </a:p>
        </p:txBody>
      </p:sp>
      <p:sp>
        <p:nvSpPr>
          <p:cNvPr id="211" name="Σχέδιο Ενίσχυσης Ανταγωνιστικότητας Μικρομεσαίων Επιχειρήσεων"/>
          <p:cNvSpPr txBox="1"/>
          <p:nvPr/>
        </p:nvSpPr>
        <p:spPr>
          <a:xfrm>
            <a:off x="7365375" y="8937108"/>
            <a:ext cx="15923939" cy="1826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44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/>
              <a:t>Σχέδιο Ενίσχυσης Ανταγωνιστικότητας Μικρομεσαίων Επιχειρήσεων</a:t>
            </a:r>
          </a:p>
        </p:txBody>
      </p:sp>
      <p:sp>
        <p:nvSpPr>
          <p:cNvPr id="212" name="Σχέδιο Ενίσχυσης Εγχώριου Τουρισμού"/>
          <p:cNvSpPr txBox="1"/>
          <p:nvPr/>
        </p:nvSpPr>
        <p:spPr>
          <a:xfrm>
            <a:off x="6916642" y="10649725"/>
            <a:ext cx="11448776" cy="882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44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/>
              <a:t>Σχέδιο Ενίσχυσης Εγχώριου Τουρισμού</a:t>
            </a:r>
          </a:p>
        </p:txBody>
      </p:sp>
      <p:sp>
        <p:nvSpPr>
          <p:cNvPr id="213" name="Συνολικός Προϋπολογισμός Σχεδίων"/>
          <p:cNvSpPr txBox="1"/>
          <p:nvPr/>
        </p:nvSpPr>
        <p:spPr>
          <a:xfrm>
            <a:off x="8982243" y="12058877"/>
            <a:ext cx="14298605" cy="944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28600">
              <a:lnSpc>
                <a:spcPct val="110000"/>
              </a:lnSpc>
              <a:defRPr sz="5200">
                <a:solidFill>
                  <a:srgbClr val="A67F4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/>
              <a:t>Συνολικός</a:t>
            </a:r>
            <a:r>
              <a:rPr dirty="0"/>
              <a:t> </a:t>
            </a:r>
            <a:r>
              <a:rPr dirty="0" err="1"/>
              <a:t>Προϋ</a:t>
            </a:r>
            <a:r>
              <a:rPr dirty="0"/>
              <a:t>πολογισμός</a:t>
            </a:r>
          </a:p>
        </p:txBody>
      </p:sp>
      <p:sp>
        <p:nvSpPr>
          <p:cNvPr id="214" name="€33εκ"/>
          <p:cNvSpPr txBox="1"/>
          <p:nvPr/>
        </p:nvSpPr>
        <p:spPr>
          <a:xfrm>
            <a:off x="19053156" y="11652593"/>
            <a:ext cx="3405136" cy="1350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/>
          </a:bodyPr>
          <a:lstStyle>
            <a:lvl1pPr algn="l" defTabSz="228600">
              <a:lnSpc>
                <a:spcPct val="110000"/>
              </a:lnSpc>
              <a:defRPr sz="9000">
                <a:solidFill>
                  <a:srgbClr val="A67F4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€33εκ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0179.jpg" descr="IMG_01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2131" y="0"/>
            <a:ext cx="18288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"/>
          <p:cNvSpPr/>
          <p:nvPr/>
        </p:nvSpPr>
        <p:spPr>
          <a:xfrm>
            <a:off x="4506629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FFF8E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3">
            <a:alphaModFix amt="85509"/>
          </a:blip>
          <a:stretch>
            <a:fillRect/>
          </a:stretch>
        </p:blipFill>
        <p:spPr>
          <a:xfrm rot="10800000">
            <a:off x="6768840" y="836441"/>
            <a:ext cx="17723468" cy="259422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Οριζόντιες Δράσεις και πολιτικές…"/>
          <p:cNvSpPr txBox="1"/>
          <p:nvPr/>
        </p:nvSpPr>
        <p:spPr>
          <a:xfrm>
            <a:off x="8653581" y="1288473"/>
            <a:ext cx="13953985" cy="210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/>
          </a:bodyPr>
          <a:lstStyle/>
          <a:p>
            <a:pPr algn="l" defTabSz="219455">
              <a:defRPr sz="585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Οριζόντιες</a:t>
            </a:r>
            <a:r>
              <a:rPr dirty="0"/>
              <a:t> </a:t>
            </a:r>
            <a:r>
              <a:rPr lang="el-GR" dirty="0"/>
              <a:t>δ</a:t>
            </a:r>
            <a:r>
              <a:rPr dirty="0" err="1"/>
              <a:t>ράσεις</a:t>
            </a:r>
            <a:r>
              <a:rPr dirty="0"/>
              <a:t> και πολιτικές</a:t>
            </a:r>
          </a:p>
          <a:p>
            <a:pPr algn="l" defTabSz="219455">
              <a:defRPr sz="585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σε ορεινές περιοχές και ύπαιθρο (€38εκ</a:t>
            </a:r>
            <a:r>
              <a:rPr lang="el-GR" dirty="0"/>
              <a:t>.)</a:t>
            </a:r>
            <a:endParaRPr dirty="0"/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773" y="3940102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273" y="5640860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773" y="7316219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573" y="9029677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573" y="11393462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373" y="10281420"/>
            <a:ext cx="660941" cy="773434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Δράσεις Γραφείου Επιτρόπου Ορεινών Περιοχών…"/>
          <p:cNvSpPr txBox="1"/>
          <p:nvPr/>
        </p:nvSpPr>
        <p:spPr>
          <a:xfrm>
            <a:off x="8569857" y="3870124"/>
            <a:ext cx="14400834" cy="1513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1300">
              <a:defRPr sz="4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Δράσεις</a:t>
            </a:r>
            <a:r>
              <a:rPr b="1" dirty="0"/>
              <a:t> </a:t>
            </a:r>
            <a:r>
              <a:rPr b="1" dirty="0" err="1"/>
              <a:t>Γρ</a:t>
            </a:r>
            <a:r>
              <a:rPr b="1" dirty="0"/>
              <a:t>αφείου Επιτρόπου Ορεινών Περιοχών </a:t>
            </a:r>
          </a:p>
          <a:p>
            <a:pPr algn="l" defTabSz="241300">
              <a:defRPr sz="4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 </a:t>
            </a:r>
            <a:r>
              <a:rPr lang="el-GR" b="1" dirty="0"/>
              <a:t>(</a:t>
            </a:r>
            <a:r>
              <a:rPr b="1" dirty="0"/>
              <a:t>επ</a:t>
            </a:r>
            <a:r>
              <a:rPr b="1" dirty="0" err="1"/>
              <a:t>έκτ</a:t>
            </a:r>
            <a:r>
              <a:rPr b="1" dirty="0"/>
              <a:t>αση στρατηγικής σε όλες τις ορεινές περιοχές</a:t>
            </a:r>
            <a:r>
              <a:rPr lang="el-GR" b="1" dirty="0"/>
              <a:t>)</a:t>
            </a:r>
            <a:endParaRPr b="1" dirty="0"/>
          </a:p>
        </p:txBody>
      </p:sp>
      <p:sp>
        <p:nvSpPr>
          <p:cNvPr id="227" name="Ενίσχυση τουριστικής ανάπτυξης Τροόδους - δράσεις Υφυπουργείου Τουρισμού"/>
          <p:cNvSpPr txBox="1"/>
          <p:nvPr/>
        </p:nvSpPr>
        <p:spPr>
          <a:xfrm>
            <a:off x="8123638" y="5580471"/>
            <a:ext cx="14911642" cy="151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40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 dirty="0" err="1"/>
              <a:t>Ενίσχυση</a:t>
            </a:r>
            <a:r>
              <a:rPr b="1" dirty="0"/>
              <a:t> </a:t>
            </a:r>
            <a:r>
              <a:rPr b="1" dirty="0" err="1"/>
              <a:t>τουριστικής</a:t>
            </a:r>
            <a:r>
              <a:rPr b="1" dirty="0"/>
              <a:t> α</a:t>
            </a:r>
            <a:r>
              <a:rPr b="1" dirty="0" err="1"/>
              <a:t>νά</a:t>
            </a:r>
            <a:r>
              <a:rPr b="1" dirty="0"/>
              <a:t>πτυξης Τροόδους - δράσεις Υφυπουργείου Τουρισμού</a:t>
            </a:r>
          </a:p>
        </p:txBody>
      </p:sp>
      <p:sp>
        <p:nvSpPr>
          <p:cNvPr id="228" name="Χρηματοδότηση για έρευνα &amp; καινοτομία σε ορεινές περιοχές…"/>
          <p:cNvSpPr txBox="1"/>
          <p:nvPr/>
        </p:nvSpPr>
        <p:spPr>
          <a:xfrm>
            <a:off x="7700305" y="7290819"/>
            <a:ext cx="15293900" cy="198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41300">
              <a:defRPr sz="4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Χρημ</a:t>
            </a:r>
            <a:r>
              <a:rPr b="1" dirty="0"/>
              <a:t>ατοδότηση για έρευνα &amp; καινοτομία σε ορεινές περιοχές</a:t>
            </a:r>
          </a:p>
          <a:p>
            <a:pPr algn="l" defTabSz="241300">
              <a:defRPr sz="40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dirty="0"/>
              <a:t>(</a:t>
            </a:r>
            <a:r>
              <a:rPr b="1" dirty="0" err="1"/>
              <a:t>Πρόγρ</a:t>
            </a:r>
            <a:r>
              <a:rPr b="1" dirty="0"/>
              <a:t>αμμα RESTART</a:t>
            </a:r>
            <a:r>
              <a:rPr lang="el-GR" b="1" dirty="0"/>
              <a:t>)</a:t>
            </a:r>
            <a:endParaRPr b="1" dirty="0"/>
          </a:p>
        </p:txBody>
      </p:sp>
      <p:sp>
        <p:nvSpPr>
          <p:cNvPr id="229" name="Ανάπτυξη ευρυζωνικότητας"/>
          <p:cNvSpPr txBox="1"/>
          <p:nvPr/>
        </p:nvSpPr>
        <p:spPr>
          <a:xfrm>
            <a:off x="7242906" y="9001166"/>
            <a:ext cx="15770944" cy="1361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40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/>
              <a:t>Ανάπτυξη ευρυζωνικότητας </a:t>
            </a:r>
          </a:p>
        </p:txBody>
      </p:sp>
      <p:sp>
        <p:nvSpPr>
          <p:cNvPr id="230" name="Επιχορήγηση επισκέψιμων εργαστηρίων χειροτεχνίας"/>
          <p:cNvSpPr txBox="1"/>
          <p:nvPr/>
        </p:nvSpPr>
        <p:spPr>
          <a:xfrm>
            <a:off x="6874606" y="10249374"/>
            <a:ext cx="15770944" cy="136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40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/>
              <a:t>Επιχορήγηση επισκέψιμων εργαστηρίων χειροτεχνίας</a:t>
            </a:r>
          </a:p>
        </p:txBody>
      </p:sp>
      <p:sp>
        <p:nvSpPr>
          <p:cNvPr id="231" name="Εγκατάσταση λαπτήρων LED σε Κοινότητες"/>
          <p:cNvSpPr txBox="1"/>
          <p:nvPr/>
        </p:nvSpPr>
        <p:spPr>
          <a:xfrm>
            <a:off x="6430106" y="11332482"/>
            <a:ext cx="15770944" cy="136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40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/>
              <a:t>Εγκατάσταση λαπτήρων LED σε Κοινότητες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G_4185.JPG" descr="IMG_41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30788" y="0"/>
            <a:ext cx="2057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"/>
          <p:cNvSpPr/>
          <p:nvPr/>
        </p:nvSpPr>
        <p:spPr>
          <a:xfrm>
            <a:off x="4506629" y="-272604"/>
            <a:ext cx="20044342" cy="14261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91"/>
                </a:moveTo>
                <a:lnTo>
                  <a:pt x="0" y="21587"/>
                </a:lnTo>
                <a:lnTo>
                  <a:pt x="21600" y="21600"/>
                </a:lnTo>
                <a:lnTo>
                  <a:pt x="21588" y="0"/>
                </a:lnTo>
                <a:lnTo>
                  <a:pt x="4063" y="91"/>
                </a:lnTo>
                <a:close/>
              </a:path>
            </a:pathLst>
          </a:custGeom>
          <a:solidFill>
            <a:srgbClr val="FFF8E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alphaModFix amt="85509"/>
          </a:blip>
          <a:stretch>
            <a:fillRect/>
          </a:stretch>
        </p:blipFill>
        <p:spPr>
          <a:xfrm rot="10800000">
            <a:off x="6768840" y="836441"/>
            <a:ext cx="17723468" cy="259422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Θεσμικό Πλαίσιο &amp; Νομοσχέδια"/>
          <p:cNvSpPr txBox="1"/>
          <p:nvPr/>
        </p:nvSpPr>
        <p:spPr>
          <a:xfrm>
            <a:off x="8504308" y="1732973"/>
            <a:ext cx="13953984" cy="210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28600">
              <a:lnSpc>
                <a:spcPct val="110000"/>
              </a:lnSpc>
              <a:defRPr sz="6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 Θεσμικό Πλαίσιο &amp; Νομοσχέδια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773" y="3940102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273" y="5640860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773" y="7316219"/>
            <a:ext cx="660941" cy="773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573" y="9029677"/>
            <a:ext cx="660941" cy="773434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Δήλωση Πολιτικής Τροόδους"/>
          <p:cNvSpPr txBox="1"/>
          <p:nvPr/>
        </p:nvSpPr>
        <p:spPr>
          <a:xfrm>
            <a:off x="8512608" y="4052938"/>
            <a:ext cx="14713470" cy="882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44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/>
              <a:t>Δήλωση Πολιτικής Τροόδους</a:t>
            </a:r>
          </a:p>
        </p:txBody>
      </p:sp>
      <p:sp>
        <p:nvSpPr>
          <p:cNvPr id="242" name="Νομοσχέδιο για ορεινότητα"/>
          <p:cNvSpPr txBox="1"/>
          <p:nvPr/>
        </p:nvSpPr>
        <p:spPr>
          <a:xfrm>
            <a:off x="8131608" y="5747776"/>
            <a:ext cx="15009539" cy="1826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44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 dirty="0" err="1"/>
              <a:t>Νομοσχέδιο</a:t>
            </a:r>
            <a:r>
              <a:rPr b="1" dirty="0"/>
              <a:t> </a:t>
            </a:r>
            <a:r>
              <a:rPr b="1" dirty="0" err="1"/>
              <a:t>γι</a:t>
            </a:r>
            <a:r>
              <a:rPr b="1" dirty="0"/>
              <a:t>α </a:t>
            </a:r>
            <a:r>
              <a:rPr lang="el-GR" b="1" dirty="0"/>
              <a:t>θέσπιση της </a:t>
            </a:r>
            <a:r>
              <a:rPr b="1" dirty="0" err="1"/>
              <a:t>ορεινότητ</a:t>
            </a:r>
            <a:r>
              <a:rPr b="1" dirty="0"/>
              <a:t>α</a:t>
            </a:r>
            <a:r>
              <a:rPr lang="el-GR" b="1" dirty="0"/>
              <a:t>ς</a:t>
            </a:r>
            <a:endParaRPr b="1" dirty="0"/>
          </a:p>
        </p:txBody>
      </p:sp>
      <p:sp>
        <p:nvSpPr>
          <p:cNvPr id="243" name="Νομοσχέδιο για πολυλειτουργικό επισκέψιμο αγρόκτημα"/>
          <p:cNvSpPr txBox="1"/>
          <p:nvPr/>
        </p:nvSpPr>
        <p:spPr>
          <a:xfrm>
            <a:off x="7733674" y="7234058"/>
            <a:ext cx="15009539" cy="1826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44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/>
              <a:t>Νομοσχέδιο για πολυλειτουργικό επισκέψιμο αγρόκτημα</a:t>
            </a:r>
          </a:p>
        </p:txBody>
      </p:sp>
      <p:sp>
        <p:nvSpPr>
          <p:cNvPr id="244" name="Νομοσχέδιο για αναγνώριση οικοτεχνίας"/>
          <p:cNvSpPr txBox="1"/>
          <p:nvPr/>
        </p:nvSpPr>
        <p:spPr>
          <a:xfrm>
            <a:off x="7195629" y="9153204"/>
            <a:ext cx="12253342" cy="943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241300">
              <a:lnSpc>
                <a:spcPct val="110000"/>
              </a:lnSpc>
              <a:defRPr sz="44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defRPr b="0"/>
            </a:pPr>
            <a:r>
              <a:rPr b="1"/>
              <a:t>Νομοσχέδιο για αναγνώριση οικοτεχνίας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379</Words>
  <Application>Microsoft Office PowerPoint</Application>
  <PresentationFormat>Custom</PresentationFormat>
  <Paragraphs>73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Helvetica Neue</vt:lpstr>
      <vt:lpstr>Helvetica Neue Light</vt:lpstr>
      <vt:lpstr>Helvetica Neue Medium</vt:lpstr>
      <vt:lpstr>White</vt:lpstr>
      <vt:lpstr>Ανάπτυξη Ορεινών Περιοχών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Ανάπτυξη Ορεινών Περιοχών</dc:title>
  <dc:creator>Anthoulla Savvides</dc:creator>
  <cp:lastModifiedBy>Elena Fysentzou</cp:lastModifiedBy>
  <cp:revision>6</cp:revision>
  <dcterms:modified xsi:type="dcterms:W3CDTF">2021-04-02T05:14:29Z</dcterms:modified>
</cp:coreProperties>
</file>